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6858000" cy="9906000" type="A4"/>
  <p:notesSz cx="7105650" cy="10239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C6B447C9-A829-4AD5-BAA0-B00252010D5F}">
          <p14:sldIdLst/>
        </p14:section>
        <p14:section name="事業計画" id="{E237B314-8D25-4188-9AB6-43EF99F024AB}">
          <p14:sldIdLst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74" userDrawn="1">
          <p15:clr>
            <a:srgbClr val="A4A3A4"/>
          </p15:clr>
        </p15:guide>
        <p15:guide id="2" pos="2199" userDrawn="1">
          <p15:clr>
            <a:srgbClr val="A4A3A4"/>
          </p15:clr>
        </p15:guide>
        <p15:guide id="3" pos="197" userDrawn="1">
          <p15:clr>
            <a:srgbClr val="A4A3A4"/>
          </p15:clr>
        </p15:guide>
        <p15:guide id="4" pos="4142" userDrawn="1">
          <p15:clr>
            <a:srgbClr val="A4A3A4"/>
          </p15:clr>
        </p15:guide>
        <p15:guide id="5" orient="horz" pos="417" userDrawn="1">
          <p15:clr>
            <a:srgbClr val="A4A3A4"/>
          </p15:clr>
        </p15:guide>
        <p15:guide id="6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6" autoAdjust="0"/>
    <p:restoredTop sz="96429" autoAdjust="0"/>
  </p:normalViewPr>
  <p:slideViewPr>
    <p:cSldViewPr>
      <p:cViewPr>
        <p:scale>
          <a:sx n="125" d="100"/>
          <a:sy n="125" d="100"/>
        </p:scale>
        <p:origin x="1118" y="-3974"/>
      </p:cViewPr>
      <p:guideLst>
        <p:guide orient="horz" pos="2874"/>
        <p:guide pos="2199"/>
        <p:guide pos="197"/>
        <p:guide pos="4142"/>
        <p:guide orient="horz" pos="417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59"/>
    </p:cViewPr>
  </p:sorterViewPr>
  <p:notesViewPr>
    <p:cSldViewPr>
      <p:cViewPr varScale="1">
        <p:scale>
          <a:sx n="44" d="100"/>
          <a:sy n="44" d="100"/>
        </p:scale>
        <p:origin x="2227" y="62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9115" cy="513746"/>
          </a:xfrm>
          <a:prstGeom prst="rect">
            <a:avLst/>
          </a:prstGeom>
        </p:spPr>
        <p:txBody>
          <a:bodyPr vert="horz" lIns="95460" tIns="47731" rIns="95460" bIns="4773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4890" y="3"/>
            <a:ext cx="3079115" cy="513746"/>
          </a:xfrm>
          <a:prstGeom prst="rect">
            <a:avLst/>
          </a:prstGeom>
        </p:spPr>
        <p:txBody>
          <a:bodyPr vert="horz" lIns="95460" tIns="47731" rIns="95460" bIns="47731" rtlCol="0"/>
          <a:lstStyle>
            <a:lvl1pPr algn="r">
              <a:defRPr sz="1300"/>
            </a:lvl1pPr>
          </a:lstStyle>
          <a:p>
            <a:fld id="{211B498E-B5A7-45DE-B626-074A24B53688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25631"/>
            <a:ext cx="3079115" cy="513746"/>
          </a:xfrm>
          <a:prstGeom prst="rect">
            <a:avLst/>
          </a:prstGeom>
        </p:spPr>
        <p:txBody>
          <a:bodyPr vert="horz" lIns="95460" tIns="47731" rIns="95460" bIns="4773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4890" y="9725631"/>
            <a:ext cx="3079115" cy="513746"/>
          </a:xfrm>
          <a:prstGeom prst="rect">
            <a:avLst/>
          </a:prstGeom>
        </p:spPr>
        <p:txBody>
          <a:bodyPr vert="horz" lIns="95460" tIns="47731" rIns="95460" bIns="47731" rtlCol="0" anchor="b"/>
          <a:lstStyle>
            <a:lvl1pPr algn="r">
              <a:defRPr sz="1300"/>
            </a:lvl1pPr>
          </a:lstStyle>
          <a:p>
            <a:fld id="{CFD8EBB5-53FB-4E14-8BB2-B5FA222B5E2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0567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9115" cy="513746"/>
          </a:xfrm>
          <a:prstGeom prst="rect">
            <a:avLst/>
          </a:prstGeom>
        </p:spPr>
        <p:txBody>
          <a:bodyPr vert="horz" lIns="95460" tIns="47731" rIns="95460" bIns="47731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890" y="3"/>
            <a:ext cx="3079115" cy="513746"/>
          </a:xfrm>
          <a:prstGeom prst="rect">
            <a:avLst/>
          </a:prstGeom>
        </p:spPr>
        <p:txBody>
          <a:bodyPr vert="horz" lIns="95460" tIns="47731" rIns="95460" bIns="47731" rtlCol="0"/>
          <a:lstStyle>
            <a:lvl1pPr algn="r">
              <a:defRPr sz="1300"/>
            </a:lvl1pPr>
          </a:lstStyle>
          <a:p>
            <a:fld id="{D03266A3-5970-4AA1-AA33-ED4C10712EEA}" type="datetimeFigureOut">
              <a:rPr kumimoji="1" lang="ja-JP" altLang="en-US" smtClean="0"/>
              <a:pPr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7438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0" tIns="47731" rIns="95460" bIns="4773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567" y="4927700"/>
            <a:ext cx="5684519" cy="4031754"/>
          </a:xfrm>
          <a:prstGeom prst="rect">
            <a:avLst/>
          </a:prstGeom>
        </p:spPr>
        <p:txBody>
          <a:bodyPr vert="horz" lIns="95460" tIns="47731" rIns="95460" bIns="4773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5631"/>
            <a:ext cx="3079115" cy="513746"/>
          </a:xfrm>
          <a:prstGeom prst="rect">
            <a:avLst/>
          </a:prstGeom>
        </p:spPr>
        <p:txBody>
          <a:bodyPr vert="horz" lIns="95460" tIns="47731" rIns="95460" bIns="47731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890" y="9725631"/>
            <a:ext cx="3079115" cy="513746"/>
          </a:xfrm>
          <a:prstGeom prst="rect">
            <a:avLst/>
          </a:prstGeom>
        </p:spPr>
        <p:txBody>
          <a:bodyPr vert="horz" lIns="95460" tIns="47731" rIns="95460" bIns="47731" rtlCol="0" anchor="b"/>
          <a:lstStyle>
            <a:lvl1pPr algn="r">
              <a:defRPr sz="1300"/>
            </a:lvl1pPr>
          </a:lstStyle>
          <a:p>
            <a:fld id="{7EAC65C3-4EA1-4BE9-B651-108B4B316F6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4584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357438" y="1279525"/>
            <a:ext cx="2390775" cy="34544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57FAE-FC5E-4BF4-B0EC-AC28034DA1DC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124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5" indent="0" algn="ctr">
              <a:buNone/>
              <a:defRPr sz="1500"/>
            </a:lvl2pPr>
            <a:lvl3pPr marL="685750" indent="0" algn="ctr">
              <a:buNone/>
              <a:defRPr sz="1350"/>
            </a:lvl3pPr>
            <a:lvl4pPr marL="1028625" indent="0" algn="ctr">
              <a:buNone/>
              <a:defRPr sz="1200"/>
            </a:lvl4pPr>
            <a:lvl5pPr marL="1371500" indent="0" algn="ctr">
              <a:buNone/>
              <a:defRPr sz="1200"/>
            </a:lvl5pPr>
            <a:lvl6pPr marL="1714376" indent="0" algn="ctr">
              <a:buNone/>
              <a:defRPr sz="1200"/>
            </a:lvl6pPr>
            <a:lvl7pPr marL="2057251" indent="0" algn="ctr">
              <a:buNone/>
              <a:defRPr sz="1200"/>
            </a:lvl7pPr>
            <a:lvl8pPr marL="2400126" indent="0" algn="ctr">
              <a:buNone/>
              <a:defRPr sz="1200"/>
            </a:lvl8pPr>
            <a:lvl9pPr marL="2743001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027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14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5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5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00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32848" y="83482"/>
            <a:ext cx="6784922" cy="3525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53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24395" y="460775"/>
            <a:ext cx="679337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4395" y="9560895"/>
            <a:ext cx="679337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 userDrawn="1"/>
        </p:nvSpPr>
        <p:spPr>
          <a:xfrm>
            <a:off x="6556528" y="9392961"/>
            <a:ext cx="261242" cy="2081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kumimoji="1" lang="ja-JP" altLang="en-US" sz="753" dirty="0">
              <a:solidFill>
                <a:schemeClr val="bg1">
                  <a:lumMod val="95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5128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32848" y="83482"/>
            <a:ext cx="6784922" cy="3525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53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24395" y="460775"/>
            <a:ext cx="679337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4395" y="9560895"/>
            <a:ext cx="679337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 userDrawn="1"/>
        </p:nvSpPr>
        <p:spPr>
          <a:xfrm>
            <a:off x="6556528" y="9392961"/>
            <a:ext cx="261242" cy="2081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kumimoji="1" lang="en-US" altLang="ja-JP" sz="753" dirty="0">
              <a:solidFill>
                <a:schemeClr val="bg1">
                  <a:lumMod val="95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958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32848" y="83482"/>
            <a:ext cx="6784922" cy="3525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53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24395" y="460775"/>
            <a:ext cx="679337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 userDrawn="1"/>
        </p:nvCxnSpPr>
        <p:spPr>
          <a:xfrm>
            <a:off x="24395" y="9560895"/>
            <a:ext cx="6793377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 userDrawn="1"/>
        </p:nvSpPr>
        <p:spPr>
          <a:xfrm>
            <a:off x="6556528" y="9392961"/>
            <a:ext cx="261242" cy="20819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kumimoji="1" lang="ja-JP" altLang="en-US" sz="753" dirty="0">
              <a:solidFill>
                <a:schemeClr val="bg1">
                  <a:lumMod val="95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8027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83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5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2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2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0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3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507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9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50" indent="0">
              <a:buNone/>
              <a:defRPr sz="1350" b="1"/>
            </a:lvl3pPr>
            <a:lvl4pPr marL="1028625" indent="0">
              <a:buNone/>
              <a:defRPr sz="1200" b="1"/>
            </a:lvl4pPr>
            <a:lvl5pPr marL="1371500" indent="0">
              <a:buNone/>
              <a:defRPr sz="1200" b="1"/>
            </a:lvl5pPr>
            <a:lvl6pPr marL="1714376" indent="0">
              <a:buNone/>
              <a:defRPr sz="1200" b="1"/>
            </a:lvl6pPr>
            <a:lvl7pPr marL="2057251" indent="0">
              <a:buNone/>
              <a:defRPr sz="1200" b="1"/>
            </a:lvl7pPr>
            <a:lvl8pPr marL="2400126" indent="0">
              <a:buNone/>
              <a:defRPr sz="1200" b="1"/>
            </a:lvl8pPr>
            <a:lvl9pPr marL="2743001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4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9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5" indent="0">
              <a:buNone/>
              <a:defRPr sz="1500" b="1"/>
            </a:lvl2pPr>
            <a:lvl3pPr marL="685750" indent="0">
              <a:buNone/>
              <a:defRPr sz="1350" b="1"/>
            </a:lvl3pPr>
            <a:lvl4pPr marL="1028625" indent="0">
              <a:buNone/>
              <a:defRPr sz="1200" b="1"/>
            </a:lvl4pPr>
            <a:lvl5pPr marL="1371500" indent="0">
              <a:buNone/>
              <a:defRPr sz="1200" b="1"/>
            </a:lvl5pPr>
            <a:lvl6pPr marL="1714376" indent="0">
              <a:buNone/>
              <a:defRPr sz="1200" b="1"/>
            </a:lvl6pPr>
            <a:lvl7pPr marL="2057251" indent="0">
              <a:buNone/>
              <a:defRPr sz="1200" b="1"/>
            </a:lvl7pPr>
            <a:lvl8pPr marL="2400126" indent="0">
              <a:buNone/>
              <a:defRPr sz="1200" b="1"/>
            </a:lvl8pPr>
            <a:lvl9pPr marL="2743001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4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143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54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712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5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75" indent="0">
              <a:buNone/>
              <a:defRPr sz="1050"/>
            </a:lvl2pPr>
            <a:lvl3pPr marL="685750" indent="0">
              <a:buNone/>
              <a:defRPr sz="900"/>
            </a:lvl3pPr>
            <a:lvl4pPr marL="1028625" indent="0">
              <a:buNone/>
              <a:defRPr sz="750"/>
            </a:lvl4pPr>
            <a:lvl5pPr marL="1371500" indent="0">
              <a:buNone/>
              <a:defRPr sz="750"/>
            </a:lvl5pPr>
            <a:lvl6pPr marL="1714376" indent="0">
              <a:buNone/>
              <a:defRPr sz="750"/>
            </a:lvl6pPr>
            <a:lvl7pPr marL="2057251" indent="0">
              <a:buNone/>
              <a:defRPr sz="750"/>
            </a:lvl7pPr>
            <a:lvl8pPr marL="2400126" indent="0">
              <a:buNone/>
              <a:defRPr sz="750"/>
            </a:lvl8pPr>
            <a:lvl9pPr marL="2743001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869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5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75" indent="0">
              <a:buNone/>
              <a:defRPr sz="2100"/>
            </a:lvl2pPr>
            <a:lvl3pPr marL="685750" indent="0">
              <a:buNone/>
              <a:defRPr sz="1800"/>
            </a:lvl3pPr>
            <a:lvl4pPr marL="1028625" indent="0">
              <a:buNone/>
              <a:defRPr sz="1500"/>
            </a:lvl4pPr>
            <a:lvl5pPr marL="1371500" indent="0">
              <a:buNone/>
              <a:defRPr sz="1500"/>
            </a:lvl5pPr>
            <a:lvl6pPr marL="1714376" indent="0">
              <a:buNone/>
              <a:defRPr sz="1500"/>
            </a:lvl6pPr>
            <a:lvl7pPr marL="2057251" indent="0">
              <a:buNone/>
              <a:defRPr sz="1500"/>
            </a:lvl7pPr>
            <a:lvl8pPr marL="2400126" indent="0">
              <a:buNone/>
              <a:defRPr sz="1500"/>
            </a:lvl8pPr>
            <a:lvl9pPr marL="2743001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2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75" indent="0">
              <a:buNone/>
              <a:defRPr sz="1050"/>
            </a:lvl2pPr>
            <a:lvl3pPr marL="685750" indent="0">
              <a:buNone/>
              <a:defRPr sz="900"/>
            </a:lvl3pPr>
            <a:lvl4pPr marL="1028625" indent="0">
              <a:buNone/>
              <a:defRPr sz="750"/>
            </a:lvl4pPr>
            <a:lvl5pPr marL="1371500" indent="0">
              <a:buNone/>
              <a:defRPr sz="750"/>
            </a:lvl5pPr>
            <a:lvl6pPr marL="1714376" indent="0">
              <a:buNone/>
              <a:defRPr sz="750"/>
            </a:lvl6pPr>
            <a:lvl7pPr marL="2057251" indent="0">
              <a:buNone/>
              <a:defRPr sz="750"/>
            </a:lvl7pPr>
            <a:lvl8pPr marL="2400126" indent="0">
              <a:buNone/>
              <a:defRPr sz="750"/>
            </a:lvl8pPr>
            <a:lvl9pPr marL="2743001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508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9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9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65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4" r:id="rId12"/>
    <p:sldLayoutId id="2147483719" r:id="rId13"/>
    <p:sldLayoutId id="2147483720" r:id="rId14"/>
  </p:sldLayoutIdLst>
  <p:txStyles>
    <p:titleStyle>
      <a:lvl1pPr algn="l" defTabSz="68575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8" indent="-171438" algn="l" defTabSz="68575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1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1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6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5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50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5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00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6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51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6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01" algn="l" defTabSz="68575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角丸四角形 22"/>
          <p:cNvSpPr/>
          <p:nvPr/>
        </p:nvSpPr>
        <p:spPr>
          <a:xfrm>
            <a:off x="597600" y="1263000"/>
            <a:ext cx="2630082" cy="549554"/>
          </a:xfrm>
          <a:prstGeom prst="roundRect">
            <a:avLst/>
          </a:prstGeom>
          <a:noFill/>
          <a:ln w="38100" cmpd="sng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u="sng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確認済証の交付日から翌月末までに</a:t>
            </a:r>
            <a:endParaRPr lang="en-US" altLang="ja-JP" sz="1100" b="1" u="sng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① 認定申請書　提出</a:t>
            </a:r>
            <a:endParaRPr lang="en-US" altLang="ja-JP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3834000" y="491406"/>
            <a:ext cx="6496" cy="8781594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右矢印 3"/>
          <p:cNvSpPr/>
          <p:nvPr/>
        </p:nvSpPr>
        <p:spPr>
          <a:xfrm>
            <a:off x="3463711" y="1398000"/>
            <a:ext cx="900000" cy="22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右矢印 21"/>
          <p:cNvSpPr/>
          <p:nvPr/>
        </p:nvSpPr>
        <p:spPr>
          <a:xfrm>
            <a:off x="3462011" y="6033000"/>
            <a:ext cx="900000" cy="22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右矢印 26"/>
          <p:cNvSpPr/>
          <p:nvPr/>
        </p:nvSpPr>
        <p:spPr>
          <a:xfrm rot="706856">
            <a:off x="3499191" y="7697507"/>
            <a:ext cx="900000" cy="22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右矢印 29"/>
          <p:cNvSpPr/>
          <p:nvPr/>
        </p:nvSpPr>
        <p:spPr>
          <a:xfrm rot="9931931">
            <a:off x="3448174" y="7201889"/>
            <a:ext cx="900000" cy="22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右矢印 32"/>
          <p:cNvSpPr/>
          <p:nvPr/>
        </p:nvSpPr>
        <p:spPr>
          <a:xfrm rot="5400000">
            <a:off x="5093839" y="1811495"/>
            <a:ext cx="343865" cy="3181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450905" y="1848101"/>
            <a:ext cx="1055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accent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２週間程度</a:t>
            </a:r>
            <a:endParaRPr lang="ja-JP" altLang="ja-JP" sz="1100" b="1" dirty="0">
              <a:solidFill>
                <a:schemeClr val="accent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5090158" y="8293032"/>
            <a:ext cx="343865" cy="3181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456223" y="8325291"/>
            <a:ext cx="105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accent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４週間程度</a:t>
            </a:r>
            <a:endParaRPr lang="ja-JP" altLang="ja-JP" sz="1100" b="1" dirty="0">
              <a:solidFill>
                <a:schemeClr val="accent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414000" y="1128000"/>
            <a:ext cx="616500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597600" y="5763000"/>
            <a:ext cx="2630082" cy="516416"/>
          </a:xfrm>
          <a:prstGeom prst="roundRect">
            <a:avLst/>
          </a:prstGeom>
          <a:noFill/>
          <a:ln w="38100" cmpd="sng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⑦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交付申請書兼完了報告書　提出</a:t>
            </a:r>
            <a:endParaRPr lang="en-US" altLang="ja-JP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6" name="角丸四角形 45"/>
          <p:cNvSpPr/>
          <p:nvPr/>
        </p:nvSpPr>
        <p:spPr>
          <a:xfrm>
            <a:off x="594000" y="7248000"/>
            <a:ext cx="2633682" cy="483106"/>
          </a:xfrm>
          <a:prstGeom prst="roundRect">
            <a:avLst/>
          </a:prstGeom>
          <a:noFill/>
          <a:ln w="38100" cmpd="sng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⑩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請求書　提出</a:t>
            </a:r>
          </a:p>
        </p:txBody>
      </p:sp>
      <p:sp>
        <p:nvSpPr>
          <p:cNvPr id="47" name="角丸四角形 46"/>
          <p:cNvSpPr/>
          <p:nvPr/>
        </p:nvSpPr>
        <p:spPr>
          <a:xfrm>
            <a:off x="4599740" y="1263000"/>
            <a:ext cx="1774493" cy="467779"/>
          </a:xfrm>
          <a:prstGeom prst="roundRect">
            <a:avLst/>
          </a:prstGeom>
          <a:noFill/>
          <a:ln w="38100" cmpd="dbl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②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認定申請書　受付</a:t>
            </a:r>
          </a:p>
        </p:txBody>
      </p:sp>
      <p:sp>
        <p:nvSpPr>
          <p:cNvPr id="48" name="角丸四角形 47"/>
          <p:cNvSpPr/>
          <p:nvPr/>
        </p:nvSpPr>
        <p:spPr>
          <a:xfrm>
            <a:off x="4599740" y="2206899"/>
            <a:ext cx="1774493" cy="467779"/>
          </a:xfrm>
          <a:prstGeom prst="roundRect">
            <a:avLst/>
          </a:prstGeom>
          <a:noFill/>
          <a:ln w="38100" cmpd="dbl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③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認定通知書　</a:t>
            </a:r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送付</a:t>
            </a:r>
            <a:endParaRPr lang="ja-JP" altLang="en-US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4585418" y="6062673"/>
            <a:ext cx="1774493" cy="467779"/>
          </a:xfrm>
          <a:prstGeom prst="roundRect">
            <a:avLst/>
          </a:prstGeom>
          <a:noFill/>
          <a:ln w="38100" cmpd="dbl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⑧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交付申請書兼</a:t>
            </a:r>
            <a:endParaRPr lang="en-US" altLang="ja-JP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完了報告書　受付</a:t>
            </a:r>
          </a:p>
        </p:txBody>
      </p:sp>
      <p:sp>
        <p:nvSpPr>
          <p:cNvPr id="50" name="角丸四角形 49"/>
          <p:cNvSpPr/>
          <p:nvPr/>
        </p:nvSpPr>
        <p:spPr>
          <a:xfrm>
            <a:off x="4605147" y="7743000"/>
            <a:ext cx="1774493" cy="467779"/>
          </a:xfrm>
          <a:prstGeom prst="roundRect">
            <a:avLst/>
          </a:prstGeom>
          <a:noFill/>
          <a:ln w="38100" cmpd="dbl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⑪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請求書　受付</a:t>
            </a:r>
          </a:p>
        </p:txBody>
      </p:sp>
      <p:sp>
        <p:nvSpPr>
          <p:cNvPr id="51" name="角丸四角形 50"/>
          <p:cNvSpPr/>
          <p:nvPr/>
        </p:nvSpPr>
        <p:spPr>
          <a:xfrm>
            <a:off x="4605147" y="8688000"/>
            <a:ext cx="1774493" cy="467779"/>
          </a:xfrm>
          <a:prstGeom prst="roundRect">
            <a:avLst/>
          </a:prstGeom>
          <a:noFill/>
          <a:ln w="38100" cmpd="dbl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口座振込</a:t>
            </a:r>
            <a:endParaRPr lang="ja-JP" altLang="en-US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4365693" y="497680"/>
            <a:ext cx="1974142" cy="482610"/>
          </a:xfrm>
          <a:prstGeom prst="roundRect">
            <a:avLst/>
          </a:prstGeom>
          <a:noFill/>
          <a:ln w="38100" cmpd="dbl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稲沢市の手続き</a:t>
            </a:r>
          </a:p>
        </p:txBody>
      </p:sp>
      <p:sp>
        <p:nvSpPr>
          <p:cNvPr id="54" name="角丸四角形 53"/>
          <p:cNvSpPr/>
          <p:nvPr/>
        </p:nvSpPr>
        <p:spPr>
          <a:xfrm>
            <a:off x="924936" y="515873"/>
            <a:ext cx="1986815" cy="477127"/>
          </a:xfrm>
          <a:prstGeom prst="roundRect">
            <a:avLst/>
          </a:prstGeom>
          <a:noFill/>
          <a:ln w="38100" cmpd="sng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申請者の手続き</a:t>
            </a:r>
          </a:p>
        </p:txBody>
      </p:sp>
      <p:sp>
        <p:nvSpPr>
          <p:cNvPr id="58" name="右矢印 57"/>
          <p:cNvSpPr/>
          <p:nvPr/>
        </p:nvSpPr>
        <p:spPr>
          <a:xfrm rot="5400000">
            <a:off x="5079517" y="6625693"/>
            <a:ext cx="343865" cy="3181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436583" y="6662299"/>
            <a:ext cx="943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accent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２週間程度</a:t>
            </a:r>
            <a:endParaRPr lang="ja-JP" altLang="ja-JP" sz="1100" b="1" dirty="0">
              <a:solidFill>
                <a:schemeClr val="accent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4585418" y="7021097"/>
            <a:ext cx="1774493" cy="467779"/>
          </a:xfrm>
          <a:prstGeom prst="roundRect">
            <a:avLst/>
          </a:prstGeom>
          <a:noFill/>
          <a:ln w="38100" cmpd="dbl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⑨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交付決定通知書兼</a:t>
            </a:r>
            <a:endParaRPr lang="en-US" altLang="ja-JP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金額確定通知書　</a:t>
            </a:r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送付</a:t>
            </a:r>
            <a:endParaRPr lang="ja-JP" altLang="en-US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0" name="上下矢印 39"/>
          <p:cNvSpPr/>
          <p:nvPr/>
        </p:nvSpPr>
        <p:spPr>
          <a:xfrm>
            <a:off x="3316053" y="2576501"/>
            <a:ext cx="204803" cy="3408146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3668806" y="2957836"/>
            <a:ext cx="2325194" cy="6001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ja-JP" sz="11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認定</a:t>
            </a:r>
            <a:r>
              <a:rPr lang="ja-JP" altLang="en-US" sz="11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通知</a:t>
            </a:r>
            <a:r>
              <a:rPr lang="ja-JP" altLang="ja-JP" sz="11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日の属する年度の翌年度の末日まで</a:t>
            </a:r>
            <a:r>
              <a:rPr lang="ja-JP" altLang="ja-JP" sz="11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</a:t>
            </a:r>
            <a:r>
              <a:rPr lang="ja-JP" altLang="en-US" sz="11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⑦交付申請書兼完了報告書の提出が</a:t>
            </a:r>
            <a:r>
              <a:rPr lang="ja-JP" altLang="en-US" sz="11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必要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982100" y="4605904"/>
            <a:ext cx="2011900" cy="110799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⑤ </a:t>
            </a:r>
            <a:r>
              <a:rPr lang="ja-JP" altLang="en-US" sz="11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所有権保存登記</a:t>
            </a:r>
            <a:endParaRPr lang="en-US" altLang="ja-JP" sz="1100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⑥ </a:t>
            </a:r>
            <a:r>
              <a:rPr lang="ja-JP" altLang="en-US" sz="11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住民票異動</a:t>
            </a:r>
            <a:endParaRPr lang="en-US" altLang="ja-JP" sz="1100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endParaRPr lang="en-US" altLang="ja-JP" sz="1100" dirty="0" smtClean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上記</a:t>
            </a:r>
            <a:r>
              <a:rPr lang="ja-JP" altLang="en-US" sz="11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の完了日から６カ月</a:t>
            </a:r>
            <a:r>
              <a:rPr lang="ja-JP" altLang="en-US" sz="1100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以内に⑦交付申請書兼完了報告書の</a:t>
            </a:r>
            <a:r>
              <a:rPr lang="ja-JP" altLang="en-US" sz="110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提出が必要</a:t>
            </a:r>
          </a:p>
        </p:txBody>
      </p:sp>
      <p:sp>
        <p:nvSpPr>
          <p:cNvPr id="55" name="上下矢印 54"/>
          <p:cNvSpPr/>
          <p:nvPr/>
        </p:nvSpPr>
        <p:spPr>
          <a:xfrm>
            <a:off x="3595680" y="4859721"/>
            <a:ext cx="193320" cy="1119779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右矢印 56"/>
          <p:cNvSpPr/>
          <p:nvPr/>
        </p:nvSpPr>
        <p:spPr>
          <a:xfrm rot="5400000">
            <a:off x="2661442" y="5296636"/>
            <a:ext cx="343865" cy="3181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右矢印 60"/>
          <p:cNvSpPr/>
          <p:nvPr/>
        </p:nvSpPr>
        <p:spPr>
          <a:xfrm rot="10800000">
            <a:off x="3462011" y="2298000"/>
            <a:ext cx="900000" cy="22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角丸四角形 41"/>
          <p:cNvSpPr/>
          <p:nvPr/>
        </p:nvSpPr>
        <p:spPr>
          <a:xfrm>
            <a:off x="598039" y="4593602"/>
            <a:ext cx="2630082" cy="538795"/>
          </a:xfrm>
          <a:prstGeom prst="roundRect">
            <a:avLst/>
          </a:prstGeom>
          <a:noFill/>
          <a:ln w="38100" cmpd="sng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⑤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所有権保存登記</a:t>
            </a:r>
            <a:endParaRPr lang="en-US" altLang="ja-JP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⑥ 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住民票異動</a:t>
            </a:r>
            <a:endParaRPr lang="en-US" altLang="ja-JP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7" name="右矢印 66"/>
          <p:cNvSpPr/>
          <p:nvPr/>
        </p:nvSpPr>
        <p:spPr>
          <a:xfrm rot="5400000">
            <a:off x="2042344" y="3506607"/>
            <a:ext cx="1584608" cy="3181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右矢印 34"/>
          <p:cNvSpPr/>
          <p:nvPr/>
        </p:nvSpPr>
        <p:spPr>
          <a:xfrm rot="10800000">
            <a:off x="3462011" y="8809389"/>
            <a:ext cx="900000" cy="225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594000" y="8688000"/>
            <a:ext cx="2633682" cy="483106"/>
          </a:xfrm>
          <a:prstGeom prst="roundRect">
            <a:avLst/>
          </a:prstGeom>
          <a:noFill/>
          <a:ln w="38100" cmpd="sng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記帳確認</a:t>
            </a:r>
            <a:endParaRPr lang="ja-JP" altLang="en-US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3" name="角丸四角形 42"/>
          <p:cNvSpPr/>
          <p:nvPr/>
        </p:nvSpPr>
        <p:spPr>
          <a:xfrm>
            <a:off x="597600" y="2188841"/>
            <a:ext cx="2630082" cy="538795"/>
          </a:xfrm>
          <a:prstGeom prst="roundRect">
            <a:avLst/>
          </a:prstGeom>
          <a:noFill/>
          <a:ln w="38100" cmpd="sng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④ 工事</a:t>
            </a:r>
            <a:r>
              <a:rPr lang="ja-JP" altLang="en-US" sz="1100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完了</a:t>
            </a:r>
            <a:endParaRPr lang="en-US" altLang="ja-JP" sz="1100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-255663" y="9273000"/>
            <a:ext cx="738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コネクタ 61"/>
          <p:cNvCxnSpPr/>
          <p:nvPr/>
        </p:nvCxnSpPr>
        <p:spPr>
          <a:xfrm>
            <a:off x="-169144" y="408000"/>
            <a:ext cx="738000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-178312" y="3000"/>
            <a:ext cx="7389167" cy="369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lang="ja-JP" altLang="en-US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稲沢市三世</a:t>
            </a:r>
            <a:r>
              <a:rPr lang="ja-JP" altLang="en-US" dirty="0" err="1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代すまいる</a:t>
            </a:r>
            <a:r>
              <a:rPr lang="ja-JP" altLang="en-US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支援</a:t>
            </a:r>
            <a:r>
              <a:rPr lang="ja-JP" altLang="en-US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dirty="0" smtClean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手続き</a:t>
            </a:r>
            <a:r>
              <a:rPr lang="ja-JP" altLang="en-US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の流れ</a:t>
            </a:r>
          </a:p>
        </p:txBody>
      </p:sp>
      <p:cxnSp>
        <p:nvCxnSpPr>
          <p:cNvPr id="19" name="直線矢印コネクタ 18"/>
          <p:cNvCxnSpPr/>
          <p:nvPr/>
        </p:nvCxnSpPr>
        <p:spPr>
          <a:xfrm flipH="1">
            <a:off x="6012288" y="5312680"/>
            <a:ext cx="396000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 flipH="1">
            <a:off x="6016140" y="3422680"/>
            <a:ext cx="396000" cy="0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H="1">
            <a:off x="6389691" y="3432524"/>
            <a:ext cx="4976" cy="1880476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テキスト ボックス 65"/>
          <p:cNvSpPr txBox="1"/>
          <p:nvPr/>
        </p:nvSpPr>
        <p:spPr>
          <a:xfrm>
            <a:off x="4554000" y="3777584"/>
            <a:ext cx="1906682" cy="6001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いずれか早い日までに</a:t>
            </a:r>
            <a:endParaRPr lang="en-US" altLang="ja-JP" sz="11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⑦交付</a:t>
            </a:r>
            <a:r>
              <a:rPr lang="ja-JP" altLang="en-US" sz="11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申請書兼完了報告書</a:t>
            </a:r>
            <a:endParaRPr lang="en-US" altLang="ja-JP" sz="1100" dirty="0" smtClean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 err="1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の提</a:t>
            </a:r>
            <a:r>
              <a:rPr lang="ja-JP" altLang="en-US" sz="1100" dirty="0" smtClean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出が必要</a:t>
            </a:r>
            <a:endParaRPr lang="ja-JP" altLang="en-US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9603" y="9408000"/>
            <a:ext cx="657928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問合先：</a:t>
            </a: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稲沢市まちづく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り</a:t>
            </a:r>
            <a:r>
              <a:rPr lang="ja-JP" altLang="en-US" dirty="0" smtClean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部</a:t>
            </a:r>
            <a:r>
              <a:rPr lang="ja-JP" altLang="en-US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建築課　電話：</a:t>
            </a:r>
            <a:r>
              <a:rPr lang="en-US" altLang="ja-JP" dirty="0">
                <a:solidFill>
                  <a:schemeClr val="accent1">
                    <a:lumMod val="50000"/>
                  </a:scheme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0587-32-1418</a:t>
            </a:r>
            <a:endParaRPr lang="ja-JP" altLang="en-US" dirty="0">
              <a:solidFill>
                <a:schemeClr val="accent1">
                  <a:lumMod val="50000"/>
                </a:scheme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66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緑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4340</TotalTime>
  <Words>172</Words>
  <Application>Microsoft Office PowerPoint</Application>
  <PresentationFormat>A4 210 x 297 mm</PresentationFormat>
  <Paragraphs>32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namiji hibi</dc:creator>
  <cp:lastModifiedBy>CL2103-245t</cp:lastModifiedBy>
  <cp:revision>495</cp:revision>
  <cp:lastPrinted>2022-03-17T02:11:07Z</cp:lastPrinted>
  <dcterms:created xsi:type="dcterms:W3CDTF">2016-06-21T02:02:42Z</dcterms:created>
  <dcterms:modified xsi:type="dcterms:W3CDTF">2026-04-01T08:50:20Z</dcterms:modified>
</cp:coreProperties>
</file>